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9"/>
  </p:notesMasterIdLst>
  <p:handoutMasterIdLst>
    <p:handoutMasterId r:id="rId20"/>
  </p:handoutMasterIdLst>
  <p:sldIdLst>
    <p:sldId id="261" r:id="rId3"/>
    <p:sldId id="314" r:id="rId4"/>
    <p:sldId id="280" r:id="rId5"/>
    <p:sldId id="310" r:id="rId6"/>
    <p:sldId id="275" r:id="rId7"/>
    <p:sldId id="277" r:id="rId8"/>
    <p:sldId id="307" r:id="rId9"/>
    <p:sldId id="306" r:id="rId10"/>
    <p:sldId id="311" r:id="rId11"/>
    <p:sldId id="278" r:id="rId12"/>
    <p:sldId id="309" r:id="rId13"/>
    <p:sldId id="312" r:id="rId14"/>
    <p:sldId id="305" r:id="rId15"/>
    <p:sldId id="308" r:id="rId16"/>
    <p:sldId id="313" r:id="rId17"/>
    <p:sldId id="31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5A3E"/>
    <a:srgbClr val="80C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89956" autoAdjust="0"/>
  </p:normalViewPr>
  <p:slideViewPr>
    <p:cSldViewPr snapToGrid="0">
      <p:cViewPr varScale="1">
        <p:scale>
          <a:sx n="65" d="100"/>
          <a:sy n="65" d="100"/>
        </p:scale>
        <p:origin x="858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9041DB8-B66F-4DC8-A96E-33677E0F90FF}" type="datetimeFigureOut">
              <a:rPr lang="en-US" altLang="zh-CN" smtClean="0">
                <a:ea typeface="Microsoft YaHei UI" panose="020B0503020204020204" pitchFamily="34" charset="-122"/>
              </a:rPr>
              <a:t>11/9/2023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1604A0D4-B89B-4ADD-AF9E-38636B40EE4E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EB49C4A-65AC-492D-9701-81B46C3AD0E4}" type="datetimeFigureOut">
              <a:rPr lang="en-US" altLang="zh-CN" smtClean="0"/>
              <a:pPr/>
              <a:t>11/9/2023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462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5085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0085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6554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50849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最大熵法阈值分割 矩不变阈值分割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109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375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1068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线连接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线连接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线连接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线连接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线连接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线连接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线连接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 latinLnBrk="0">
              <a:lnSpc>
                <a:spcPct val="76000"/>
              </a:lnSpc>
              <a:defRPr lang="zh-CN" sz="8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日期占位符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233D78D2-5D11-4737-93FB-2E0A85FE4BBB}" type="datetime10">
              <a:rPr lang="zh-CN" altLang="en-US" smtClean="0"/>
              <a:t>22:26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055D8-FD44-4D36-809E-6B5907899579}" type="datetime10">
              <a:rPr lang="zh-CN" altLang="en-US" smtClean="0"/>
              <a:t>22:26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F7E0C-F596-4288-ADEE-25E9A4C5DE04}" type="datetime10">
              <a:rPr lang="zh-CN" altLang="en-US" smtClean="0"/>
              <a:t>22:26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829" y="159657"/>
            <a:ext cx="5907314" cy="84795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788" y="1299030"/>
            <a:ext cx="9601200" cy="380999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F361-2D58-4799-BA1D-941556664611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线连接线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线连接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线连接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线连接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线连接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线连接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线连接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 latinLnBrk="0">
              <a:lnSpc>
                <a:spcPct val="85000"/>
              </a:lnSpc>
              <a:defRPr lang="zh-CN" sz="6000" cap="none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58" name="直线连接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295399"/>
            <a:ext cx="4572000" cy="4552951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1143" y="1333498"/>
            <a:ext cx="4572000" cy="4514852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A6F11-2755-4BE7-A147-D7BBEFD4570F}" type="datetime10">
              <a:rPr lang="zh-CN" altLang="en-US" smtClean="0"/>
              <a:t>22:26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33829" y="159657"/>
            <a:ext cx="5907314" cy="84795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185412"/>
            <a:ext cx="4572000" cy="764823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1870804"/>
            <a:ext cx="4572000" cy="3920396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41143" y="1185411"/>
            <a:ext cx="4572000" cy="764823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41143" y="1870803"/>
            <a:ext cx="4572000" cy="3920397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73302-74FB-431C-B462-3A860DCCEE01}" type="datetime10">
              <a:rPr lang="zh-CN" altLang="en-US" smtClean="0"/>
              <a:t>22:26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333829" y="159657"/>
            <a:ext cx="5907314" cy="84795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C4547-FDF9-4AB5-975F-CAD3B9D17671}" type="datetime10">
              <a:rPr lang="zh-CN" altLang="en-US" smtClean="0"/>
              <a:t>22:26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线连接线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线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线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线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线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线连接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线连接线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线连接线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线连接线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线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线连接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线连接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线连接线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线连接线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线连接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线连接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线连接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线连接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线连接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线连接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线连接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线连接线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线连接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线连接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线连接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线连接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线连接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线连接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线连接线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线连接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线连接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线连接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线连接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线连接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线连接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线连接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线连接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线连接线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线连接线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线连接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线连接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线连接线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线连接线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线连接线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线连接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日期占位符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256E3-62DE-499B-A962-656145507CC1}" type="datetime10">
              <a:rPr lang="zh-CN" altLang="en-US" smtClean="0"/>
              <a:t>22:26</a:t>
            </a:fld>
            <a:endParaRPr lang="zh-CN"/>
          </a:p>
        </p:txBody>
      </p:sp>
      <p:sp>
        <p:nvSpPr>
          <p:cNvPr id="213" name="页脚占位符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214" name="幻灯片编号占位符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线连接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线连接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线连接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线连接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线连接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线连接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线连接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线连接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线连接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60" name="直线连接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2101-37E0-46C2-9CF6-871EED8993B4}" type="datetime10">
              <a:rPr lang="zh-CN" altLang="en-US" smtClean="0"/>
              <a:t>22:26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题注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线连接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线连接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线连接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线连接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线连接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线连接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线连接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线连接线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线连接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线连接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线连接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线连接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线连接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 dirty="0"/>
          </a:p>
        </p:txBody>
      </p:sp>
      <p:cxnSp>
        <p:nvCxnSpPr>
          <p:cNvPr id="59" name="直线连接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 latinLnBrk="0">
              <a:defRPr lang="zh-CN" sz="26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CN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直线连接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线连接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线连接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线连接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线连接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线连接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线连接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线连接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线连接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线连接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线连接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线连接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线连接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线连接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线连接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线连接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线连接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线连接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线连接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线连接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线连接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线连接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线连接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线连接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线连接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线连接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线连接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线连接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连接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连接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5639F631-C61A-45B6-BF54-F24DBE3AA4CE}" type="datetime10">
              <a:rPr lang="zh-CN" altLang="en-US" smtClean="0"/>
              <a:t>22:26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tx1">
                    <a:lumMod val="50000"/>
                    <a:lumOff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cxnSp>
        <p:nvCxnSpPr>
          <p:cNvPr id="148" name="直线连接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b="1" kern="1200">
          <a:solidFill>
            <a:schemeClr val="accent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lang="zh-CN" sz="1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08314" y="1478598"/>
            <a:ext cx="9604311" cy="338328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600"/>
              <a:t>               实验</a:t>
            </a:r>
            <a:r>
              <a:rPr lang="zh-CN" altLang="en-US" sz="6600" dirty="0"/>
              <a:t>内容及要求 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681154" y="5910552"/>
            <a:ext cx="3002845" cy="482413"/>
          </a:xfrm>
        </p:spPr>
        <p:txBody>
          <a:bodyPr/>
          <a:lstStyle/>
          <a:p>
            <a:fld id="{F5DAF2E4-24C1-4CDA-8016-676A638761AA}" type="datetime10">
              <a:rPr lang="zh-CN" altLang="en-US" sz="1000" smtClean="0"/>
              <a:t>22:26</a:t>
            </a:fld>
            <a:endParaRPr lang="zh-CN" altLang="en-US" sz="1000" dirty="0"/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2468562" y="2163763"/>
            <a:ext cx="72548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6000" b="1" dirty="0">
                <a:solidFill>
                  <a:srgbClr val="C55A1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数字视频技术及应用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208314" y="5535394"/>
            <a:ext cx="2214983" cy="12247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+mn-ea"/>
                <a:ea typeface="+mn-ea"/>
                <a:sym typeface="Arial" panose="020B0604020202020204" pitchFamily="34" charset="0"/>
              </a:rPr>
              <a:t>邵欣欣</a:t>
            </a:r>
            <a:endParaRPr lang="zh-CN" altLang="en-US" sz="1800" dirty="0"/>
          </a:p>
        </p:txBody>
      </p:sp>
      <p:sp>
        <p:nvSpPr>
          <p:cNvPr id="7" name="矩形 6"/>
          <p:cNvSpPr/>
          <p:nvPr/>
        </p:nvSpPr>
        <p:spPr>
          <a:xfrm>
            <a:off x="1208314" y="54280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979" y="159657"/>
            <a:ext cx="5907314" cy="84795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2.</a:t>
            </a:r>
            <a:r>
              <a:rPr lang="zh-CN" altLang="en-US" dirty="0">
                <a:latin typeface="Calibri" panose="020F0502020204030204" pitchFamily="34" charset="0"/>
              </a:rPr>
              <a:t>实验二：</a:t>
            </a:r>
            <a:r>
              <a:rPr lang="zh-CN" altLang="zh-CN" dirty="0"/>
              <a:t>运动目标检测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788" y="1299030"/>
            <a:ext cx="10519752" cy="38099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pitchFamily="34" charset="0"/>
              </a:rPr>
              <a:t>内容：任选一种方法（背景减法、帧差法等）编程实现视频中运动目标检测，并分析实验结果。</a:t>
            </a:r>
            <a:endParaRPr lang="en-US" altLang="zh-CN" dirty="0">
              <a:latin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</a:rPr>
              <a:t>【 ftp://211.71.149.149/Liu_Wenping/teaching%20plan/</a:t>
            </a:r>
            <a:r>
              <a:rPr lang="zh-CN" altLang="en-US" dirty="0">
                <a:latin typeface="Calibri" panose="020F0502020204030204" pitchFamily="34" charset="0"/>
              </a:rPr>
              <a:t>数字视频技术与应用</a:t>
            </a:r>
            <a:r>
              <a:rPr lang="en-US" altLang="zh-CN" dirty="0">
                <a:latin typeface="Calibri" panose="020F0502020204030204" pitchFamily="34" charset="0"/>
              </a:rPr>
              <a:t>2023/</a:t>
            </a:r>
            <a:r>
              <a:rPr lang="zh-CN" altLang="en-US" dirty="0">
                <a:latin typeface="Calibri" panose="020F0502020204030204" pitchFamily="34" charset="0"/>
              </a:rPr>
              <a:t>实验相关</a:t>
            </a:r>
            <a:r>
              <a:rPr lang="en-US" altLang="zh-CN" dirty="0">
                <a:latin typeface="Calibri" panose="020F0502020204030204" pitchFamily="34" charset="0"/>
              </a:rPr>
              <a:t>】</a:t>
            </a:r>
            <a:r>
              <a:rPr lang="zh-CN" altLang="en-US" dirty="0">
                <a:latin typeface="Calibri" panose="020F0502020204030204" pitchFamily="34" charset="0"/>
              </a:rPr>
              <a:t>下载实验二指导书，实验任务书及实验二视频素材</a:t>
            </a:r>
          </a:p>
          <a:p>
            <a:endParaRPr lang="en-US" altLang="zh-CN" dirty="0">
              <a:latin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上机地点：学研机房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计算中心</a:t>
            </a:r>
            <a:r>
              <a:rPr lang="en-US" altLang="zh-CN" dirty="0">
                <a:latin typeface="Calibri" panose="020F0502020204030204" pitchFamily="34" charset="0"/>
              </a:rPr>
              <a:t>3</a:t>
            </a:r>
            <a:endParaRPr lang="zh-CN" altLang="en-US" dirty="0">
              <a:latin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上机时间：第</a:t>
            </a:r>
            <a:r>
              <a:rPr lang="en-US" altLang="zh-CN" dirty="0">
                <a:latin typeface="Calibri" panose="020F0502020204030204" pitchFamily="34" charset="0"/>
              </a:rPr>
              <a:t>13</a:t>
            </a:r>
            <a:r>
              <a:rPr lang="zh-CN" altLang="en-US" dirty="0">
                <a:latin typeface="Calibri" panose="020F0502020204030204" pitchFamily="34" charset="0"/>
              </a:rPr>
              <a:t>周周一下午（</a:t>
            </a:r>
            <a:r>
              <a:rPr lang="en-US" altLang="zh-CN" dirty="0">
                <a:latin typeface="Calibri" panose="020F0502020204030204" pitchFamily="34" charset="0"/>
              </a:rPr>
              <a:t>6~9</a:t>
            </a:r>
            <a:r>
              <a:rPr lang="zh-CN" altLang="en-US" dirty="0">
                <a:latin typeface="Calibri" panose="020F0502020204030204" pitchFamily="34" charset="0"/>
              </a:rPr>
              <a:t>节课）</a:t>
            </a:r>
          </a:p>
          <a:p>
            <a:endParaRPr lang="zh-CN" altLang="en-US" dirty="0">
              <a:latin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36DA1-1F58-4FD6-BFD4-AD876683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51" y="3881284"/>
            <a:ext cx="2419350" cy="2133600"/>
          </a:xfrm>
          <a:prstGeom prst="rect">
            <a:avLst/>
          </a:prstGeo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2F9B4A0-8727-41F5-A2BA-24794772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FFE32-02FE-40FD-8442-5AF4EC02F391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959083-38DD-453B-A478-889AAE7E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93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979" y="159657"/>
            <a:ext cx="5907314" cy="84795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2.</a:t>
            </a:r>
            <a:r>
              <a:rPr lang="zh-CN" altLang="en-US" dirty="0">
                <a:latin typeface="Calibri" panose="020F0502020204030204" pitchFamily="34" charset="0"/>
              </a:rPr>
              <a:t>实验二：</a:t>
            </a:r>
            <a:r>
              <a:rPr lang="zh-CN" altLang="zh-CN" dirty="0"/>
              <a:t>运动目标检测</a:t>
            </a:r>
            <a:endParaRPr lang="zh-CN" altLang="en-US" dirty="0"/>
          </a:p>
        </p:txBody>
      </p:sp>
      <p:pic>
        <p:nvPicPr>
          <p:cNvPr id="5" name="运动目标检测有膨胀">
            <a:hlinkClick r:id="" action="ppaction://media"/>
            <a:extLst>
              <a:ext uri="{FF2B5EF4-FFF2-40B4-BE49-F238E27FC236}">
                <a16:creationId xmlns:a16="http://schemas.microsoft.com/office/drawing/2014/main" id="{C8C9B450-C9A8-471C-97F3-18CF7CF44D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599" y="1007609"/>
            <a:ext cx="10991422" cy="5850391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283EFC-BE6F-4895-81A6-A6450398D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463-5564-4B58-9485-F83FC7FCB8D2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EC73E8-CFAB-4C56-9F6C-AA6B84FD3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5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9B2FC-FD03-48B8-862B-43B77653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459024-122B-47DC-A0DB-B5992A679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实验二评分标准</a:t>
            </a:r>
            <a:endParaRPr lang="en-US" altLang="zh-CN" dirty="0"/>
          </a:p>
          <a:p>
            <a:r>
              <a:rPr lang="en-US" altLang="zh-CN" dirty="0"/>
              <a:t>1.	</a:t>
            </a:r>
            <a:r>
              <a:rPr lang="zh-CN" altLang="en-US" dirty="0"/>
              <a:t>目标检测结果的准确性。</a:t>
            </a:r>
          </a:p>
          <a:p>
            <a:r>
              <a:rPr lang="en-US" altLang="zh-CN" dirty="0"/>
              <a:t>2.	</a:t>
            </a:r>
            <a:r>
              <a:rPr lang="zh-CN" altLang="en-US" dirty="0"/>
              <a:t>二值图像的准确性。</a:t>
            </a:r>
          </a:p>
          <a:p>
            <a:r>
              <a:rPr lang="en-US" altLang="zh-CN" dirty="0"/>
              <a:t>3.	</a:t>
            </a:r>
            <a:r>
              <a:rPr lang="zh-CN" altLang="en-US" dirty="0"/>
              <a:t>待检测目标标注的准确性（方框和轮廓都需要有）。</a:t>
            </a:r>
          </a:p>
          <a:p>
            <a:r>
              <a:rPr lang="en-US" altLang="zh-CN" dirty="0"/>
              <a:t>4.	</a:t>
            </a:r>
            <a:r>
              <a:rPr lang="zh-CN" altLang="en-US" dirty="0"/>
              <a:t>实现运动目标检测方法的种类数。</a:t>
            </a:r>
          </a:p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29D847A-DFA8-4582-8044-A432A3E74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120FD-2E35-44A2-B3CD-7E1E1CC6EC8E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F298DE-9020-43EA-B4E8-F4CB4FB2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788" y="1414780"/>
            <a:ext cx="9715298" cy="472458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alibri" panose="020F0502020204030204" pitchFamily="34" charset="0"/>
              </a:rPr>
              <a:t>内容：在</a:t>
            </a:r>
            <a:r>
              <a:rPr lang="en-US" altLang="zh-CN" dirty="0" err="1">
                <a:latin typeface="Calibri" panose="020F0502020204030204" pitchFamily="34" charset="0"/>
              </a:rPr>
              <a:t>VS+OpenCV</a:t>
            </a:r>
            <a:r>
              <a:rPr lang="zh-CN" altLang="en-US" dirty="0">
                <a:latin typeface="Calibri" panose="020F0502020204030204" pitchFamily="34" charset="0"/>
              </a:rPr>
              <a:t>开发环境下，编程实现一个简易的视频播放器， 包含以下功能：</a:t>
            </a:r>
            <a:endParaRPr lang="en-US" altLang="zh-CN" dirty="0">
              <a:latin typeface="Calibri" panose="020F0502020204030204" pitchFamily="34" charset="0"/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zh-CN" altLang="en-US" dirty="0">
                <a:latin typeface="Calibri" panose="020F0502020204030204" pitchFamily="34" charset="0"/>
              </a:rPr>
              <a:t>控制视频的播放与暂停；</a:t>
            </a:r>
          </a:p>
          <a:p>
            <a:pPr marL="685800" lvl="1" indent="-457200">
              <a:buFont typeface="+mj-lt"/>
              <a:buAutoNum type="arabicPeriod"/>
            </a:pPr>
            <a:r>
              <a:rPr lang="zh-CN" altLang="en-US" dirty="0">
                <a:latin typeface="Calibri" panose="020F0502020204030204" pitchFamily="34" charset="0"/>
              </a:rPr>
              <a:t>控制视频播放进度；</a:t>
            </a:r>
            <a:endParaRPr lang="en-US" altLang="zh-CN" dirty="0">
              <a:latin typeface="Calibri" panose="020F0502020204030204" pitchFamily="34" charset="0"/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zh-CN" altLang="en-US" dirty="0">
                <a:latin typeface="Calibri" panose="020F0502020204030204" pitchFamily="34" charset="0"/>
              </a:rPr>
              <a:t>可调节当前视频的对比度与亮度</a:t>
            </a:r>
          </a:p>
          <a:p>
            <a:pPr marL="685800" lvl="1" indent="-457200">
              <a:buFont typeface="+mj-lt"/>
              <a:buAutoNum type="arabicPeriod"/>
            </a:pPr>
            <a:r>
              <a:rPr lang="zh-CN" altLang="en-US" dirty="0">
                <a:latin typeface="Calibri" panose="020F0502020204030204" pitchFamily="34" charset="0"/>
              </a:rPr>
              <a:t>可对视频进行增强 </a:t>
            </a:r>
            <a:r>
              <a:rPr lang="en-US" altLang="zh-CN" dirty="0">
                <a:latin typeface="Calibri" panose="020F0502020204030204" pitchFamily="34" charset="0"/>
              </a:rPr>
              <a:t>(</a:t>
            </a:r>
            <a:r>
              <a:rPr lang="zh-CN" altLang="en-US" dirty="0">
                <a:latin typeface="Calibri" panose="020F0502020204030204" pitchFamily="34" charset="0"/>
              </a:rPr>
              <a:t>如直方图均衡化</a:t>
            </a:r>
            <a:r>
              <a:rPr lang="en-US" altLang="zh-CN" dirty="0">
                <a:latin typeface="Calibri" panose="020F0502020204030204" pitchFamily="34" charset="0"/>
              </a:rPr>
              <a:t>)</a:t>
            </a:r>
          </a:p>
          <a:p>
            <a:pPr marL="685800" lvl="1" indent="-457200">
              <a:buFont typeface="+mj-lt"/>
              <a:buAutoNum type="arabicPeriod"/>
            </a:pPr>
            <a:r>
              <a:rPr lang="zh-CN" altLang="en-US" dirty="0">
                <a:latin typeface="Calibri" panose="020F0502020204030204" pitchFamily="34" charset="0"/>
              </a:rPr>
              <a:t>可对视频在</a:t>
            </a:r>
            <a:r>
              <a:rPr lang="en-US" altLang="zh-CN" dirty="0">
                <a:latin typeface="Calibri" panose="020F0502020204030204" pitchFamily="34" charset="0"/>
              </a:rPr>
              <a:t>HSI</a:t>
            </a:r>
            <a:r>
              <a:rPr lang="zh-CN" altLang="en-US" dirty="0">
                <a:latin typeface="Calibri" panose="020F0502020204030204" pitchFamily="34" charset="0"/>
              </a:rPr>
              <a:t>模型上通过色度进行色彩增强处理。</a:t>
            </a:r>
          </a:p>
          <a:p>
            <a:pPr marL="685800" lvl="1" indent="-457200">
              <a:buFont typeface="+mj-lt"/>
              <a:buAutoNum type="arabicPeriod"/>
            </a:pPr>
            <a:r>
              <a:rPr lang="zh-CN" altLang="en-US" dirty="0">
                <a:latin typeface="Calibri" panose="020F0502020204030204" pitchFamily="34" charset="0"/>
              </a:rPr>
              <a:t>可对视频进行滤波</a:t>
            </a:r>
            <a:r>
              <a:rPr lang="en-US" altLang="zh-CN" dirty="0">
                <a:latin typeface="Calibri" panose="020F0502020204030204" pitchFamily="34" charset="0"/>
              </a:rPr>
              <a:t>(</a:t>
            </a:r>
            <a:r>
              <a:rPr lang="zh-CN" altLang="en-US" dirty="0">
                <a:latin typeface="Calibri" panose="020F0502020204030204" pitchFamily="34" charset="0"/>
              </a:rPr>
              <a:t>任意实现一种滤波器，多做加分</a:t>
            </a:r>
            <a:r>
              <a:rPr lang="en-US" altLang="zh-CN" dirty="0">
                <a:latin typeface="Calibri" panose="020F0502020204030204" pitchFamily="34" charset="0"/>
              </a:rPr>
              <a:t>)</a:t>
            </a:r>
            <a:endParaRPr lang="zh-CN" altLang="en-US" dirty="0">
              <a:latin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</a:rPr>
              <a:t>【 ftp://211.71.149.149/Liu_Wenping/teaching%20plan/</a:t>
            </a:r>
            <a:r>
              <a:rPr lang="zh-CN" altLang="en-US" dirty="0">
                <a:latin typeface="Calibri" panose="020F0502020204030204" pitchFamily="34" charset="0"/>
              </a:rPr>
              <a:t>数字视频技术与应用</a:t>
            </a:r>
            <a:r>
              <a:rPr lang="en-US" altLang="zh-CN" dirty="0">
                <a:latin typeface="Calibri" panose="020F0502020204030204" pitchFamily="34" charset="0"/>
              </a:rPr>
              <a:t>2023/</a:t>
            </a:r>
            <a:r>
              <a:rPr lang="zh-CN" altLang="en-US" dirty="0">
                <a:latin typeface="Calibri" panose="020F0502020204030204" pitchFamily="34" charset="0"/>
              </a:rPr>
              <a:t>实验相关</a:t>
            </a:r>
            <a:r>
              <a:rPr lang="en-US" altLang="zh-CN" dirty="0">
                <a:latin typeface="Calibri" panose="020F0502020204030204" pitchFamily="34" charset="0"/>
              </a:rPr>
              <a:t>】</a:t>
            </a:r>
          </a:p>
          <a:p>
            <a:r>
              <a:rPr lang="zh-CN" altLang="en-US" dirty="0">
                <a:latin typeface="Calibri" panose="020F0502020204030204" pitchFamily="34" charset="0"/>
              </a:rPr>
              <a:t>下载实验三指导书，实验任务书及实验三视频素材</a:t>
            </a:r>
            <a:endParaRPr lang="en-US" altLang="zh-CN" dirty="0">
              <a:latin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上机地点：学研机房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计算中心</a:t>
            </a:r>
            <a:r>
              <a:rPr lang="en-US" altLang="zh-CN" dirty="0">
                <a:latin typeface="Calibri" panose="020F0502020204030204" pitchFamily="34" charset="0"/>
              </a:rPr>
              <a:t>3</a:t>
            </a:r>
            <a:endParaRPr lang="zh-CN" altLang="en-US" dirty="0">
              <a:latin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上机时间：第</a:t>
            </a:r>
            <a:r>
              <a:rPr lang="en-US" altLang="zh-CN" dirty="0">
                <a:latin typeface="Calibri" panose="020F0502020204030204" pitchFamily="34" charset="0"/>
              </a:rPr>
              <a:t>15</a:t>
            </a:r>
            <a:r>
              <a:rPr lang="zh-CN" altLang="en-US" dirty="0">
                <a:latin typeface="Calibri" panose="020F0502020204030204" pitchFamily="34" charset="0"/>
              </a:rPr>
              <a:t>周周一下午（</a:t>
            </a:r>
            <a:r>
              <a:rPr lang="en-US" altLang="zh-CN" dirty="0">
                <a:latin typeface="Calibri" panose="020F0502020204030204" pitchFamily="34" charset="0"/>
              </a:rPr>
              <a:t>6~9</a:t>
            </a:r>
            <a:r>
              <a:rPr lang="zh-CN" altLang="en-US" dirty="0">
                <a:latin typeface="Calibri" panose="020F0502020204030204" pitchFamily="34" charset="0"/>
              </a:rPr>
              <a:t>节课）</a:t>
            </a:r>
          </a:p>
          <a:p>
            <a:pPr marL="0" indent="0">
              <a:buNone/>
            </a:pPr>
            <a:endParaRPr lang="en-US" altLang="zh-CN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829" y="159657"/>
            <a:ext cx="5414462" cy="86571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实验三：</a:t>
            </a:r>
            <a:r>
              <a:rPr lang="zh-CN" altLang="zh-CN" dirty="0"/>
              <a:t>视频</a:t>
            </a:r>
            <a:r>
              <a:rPr lang="zh-CN" altLang="en-US" dirty="0"/>
              <a:t>增强及</a:t>
            </a:r>
            <a:r>
              <a:rPr lang="zh-CN" altLang="zh-CN" dirty="0"/>
              <a:t>播放控制</a:t>
            </a: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68B10F-8893-4B64-925B-AE7735AF9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62B81-29B3-4108-ABFE-46AA7B9C5D6B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43CC28-CA55-42DC-ADD3-4BF837CBC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13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829" y="159657"/>
            <a:ext cx="5414462" cy="86571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实验三：</a:t>
            </a:r>
            <a:r>
              <a:rPr lang="zh-CN" altLang="zh-CN" dirty="0"/>
              <a:t>视频</a:t>
            </a:r>
            <a:r>
              <a:rPr lang="zh-CN" altLang="en-US" dirty="0"/>
              <a:t>增强及</a:t>
            </a:r>
            <a:r>
              <a:rPr lang="zh-CN" altLang="zh-CN" dirty="0"/>
              <a:t>播放控制</a:t>
            </a:r>
            <a:endParaRPr lang="zh-CN" altLang="en-US" dirty="0"/>
          </a:p>
        </p:txBody>
      </p:sp>
      <p:pic>
        <p:nvPicPr>
          <p:cNvPr id="6" name="播放控制与增强">
            <a:hlinkClick r:id="" action="ppaction://media"/>
            <a:extLst>
              <a:ext uri="{FF2B5EF4-FFF2-40B4-BE49-F238E27FC236}">
                <a16:creationId xmlns:a16="http://schemas.microsoft.com/office/drawing/2014/main" id="{07D088B8-B88E-4C2A-9DCE-1E07CB4F92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840" y="1025371"/>
            <a:ext cx="10958052" cy="5832629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CAD307-ADCB-4A13-BFCE-D4A958A9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BA3A9-A675-43EE-864B-18D5F385EDB5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293DC2-B43F-4971-9B83-37F0F0A9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15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6F236-AEC3-45CA-8555-81448F387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FADDDD-E807-4D03-BC61-3A6DC4E4B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实验三评分标准</a:t>
            </a:r>
            <a:endParaRPr lang="en-US" altLang="zh-CN" dirty="0"/>
          </a:p>
          <a:p>
            <a:r>
              <a:rPr lang="en-US" altLang="zh-CN" dirty="0"/>
              <a:t>1.	</a:t>
            </a:r>
            <a:r>
              <a:rPr lang="zh-CN" altLang="en-US" dirty="0"/>
              <a:t>视频增强方法的实现种类数，可以尝试自己编写，不使用</a:t>
            </a:r>
            <a:r>
              <a:rPr lang="en-US" altLang="zh-CN" dirty="0"/>
              <a:t>OpenCV</a:t>
            </a:r>
            <a:r>
              <a:rPr lang="zh-CN" altLang="en-US" dirty="0"/>
              <a:t>自带库函数。</a:t>
            </a:r>
          </a:p>
          <a:p>
            <a:r>
              <a:rPr lang="en-US" altLang="zh-CN" dirty="0"/>
              <a:t>2.	</a:t>
            </a:r>
            <a:r>
              <a:rPr lang="zh-CN" altLang="en-US" dirty="0"/>
              <a:t>视频滤波方法的实现种类数，可以尝试自己编写，不使用</a:t>
            </a:r>
            <a:r>
              <a:rPr lang="en-US" altLang="zh-CN" dirty="0"/>
              <a:t>OpenCV</a:t>
            </a:r>
            <a:r>
              <a:rPr lang="zh-CN" altLang="en-US" dirty="0"/>
              <a:t>自带库函数。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249110-356A-4F71-BF06-463C2310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E1A58-C4C0-4ACE-B90D-C0F90309AEBA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270B18-6813-48DB-BC83-AA6CD7019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24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C4F5F2-FD62-48CE-A741-AB6D06D2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F361-2D58-4799-BA1D-941556664611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A28F68-FC62-4B88-AF60-053D283D4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16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1B1935E-CFAE-4A87-92CB-018CB5D76B2D}"/>
              </a:ext>
            </a:extLst>
          </p:cNvPr>
          <p:cNvSpPr txBox="1"/>
          <p:nvPr/>
        </p:nvSpPr>
        <p:spPr>
          <a:xfrm>
            <a:off x="3075923" y="2696198"/>
            <a:ext cx="6218119" cy="1015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6000" dirty="0">
              <a:latin typeface="Segoe UI Semilight" panose="020B0402040204020203" pitchFamily="34" charset="0"/>
              <a:ea typeface="微软雅黑" panose="020B0503020204020204" pitchFamily="34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9895C-8B6E-4E75-9066-4E0265BC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实验安排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AFB2DC-83C3-4BE0-B6FB-73D8C4CEB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F361-2D58-4799-BA1D-941556664611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D2A82B-1DEF-4D2D-B5DE-9E80BB91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2</a:t>
            </a:fld>
            <a:endParaRPr lang="zh-CN" altLang="en-US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B829EA10-4C14-47B0-9E7F-6E4245267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6005891"/>
              </p:ext>
            </p:extLst>
          </p:nvPr>
        </p:nvGraphicFramePr>
        <p:xfrm>
          <a:off x="1295401" y="2841625"/>
          <a:ext cx="9601197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95299">
                  <a:extLst>
                    <a:ext uri="{9D8B030D-6E8A-4147-A177-3AD203B41FA5}">
                      <a16:colId xmlns:a16="http://schemas.microsoft.com/office/drawing/2014/main" val="283965749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59755253"/>
                    </a:ext>
                  </a:extLst>
                </a:gridCol>
                <a:gridCol w="5600698">
                  <a:extLst>
                    <a:ext uri="{9D8B030D-6E8A-4147-A177-3AD203B41FA5}">
                      <a16:colId xmlns:a16="http://schemas.microsoft.com/office/drawing/2014/main" val="326796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环境配置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11</a:t>
                      </a:r>
                      <a:r>
                        <a:rPr lang="zh-CN" altLang="en-US" dirty="0"/>
                        <a:t>周一下午（</a:t>
                      </a:r>
                      <a:r>
                        <a:rPr lang="en-US" altLang="zh-CN" dirty="0"/>
                        <a:t>6~7</a:t>
                      </a:r>
                      <a:r>
                        <a:rPr lang="zh-CN" altLang="en-US" dirty="0"/>
                        <a:t>节课）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77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实验一 关键帧提取与分割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12</a:t>
                      </a:r>
                      <a:r>
                        <a:rPr lang="zh-CN" altLang="en-US" dirty="0"/>
                        <a:t>周周一下午（</a:t>
                      </a:r>
                      <a:r>
                        <a:rPr lang="en-US" altLang="zh-CN" dirty="0"/>
                        <a:t>6~9</a:t>
                      </a:r>
                      <a:r>
                        <a:rPr lang="zh-CN" altLang="en-US" dirty="0"/>
                        <a:t>节课）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5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实验二 运动目标检测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13</a:t>
                      </a:r>
                      <a:r>
                        <a:rPr lang="zh-CN" altLang="en-US" dirty="0"/>
                        <a:t>周周一下午（</a:t>
                      </a:r>
                      <a:r>
                        <a:rPr lang="en-US" altLang="zh-CN" dirty="0"/>
                        <a:t>6~9</a:t>
                      </a:r>
                      <a:r>
                        <a:rPr lang="zh-CN" altLang="en-US" dirty="0"/>
                        <a:t>节课）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9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实验三 视频增强与播放控制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第</a:t>
                      </a:r>
                      <a:r>
                        <a:rPr lang="en-US" altLang="zh-CN" dirty="0"/>
                        <a:t>15</a:t>
                      </a:r>
                      <a:r>
                        <a:rPr lang="zh-CN" altLang="en-US" dirty="0"/>
                        <a:t>周周一下午（</a:t>
                      </a:r>
                      <a:r>
                        <a:rPr lang="en-US" altLang="zh-CN" dirty="0"/>
                        <a:t>6~9</a:t>
                      </a:r>
                      <a:r>
                        <a:rPr lang="zh-CN" altLang="en-US" dirty="0"/>
                        <a:t>节课）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565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7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实验基本要求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787" y="1299030"/>
            <a:ext cx="10698574" cy="4777030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SzPct val="99000"/>
              <a:buFont typeface="+mj-lt"/>
              <a:buAutoNum type="arabicPeriod"/>
            </a:pPr>
            <a:r>
              <a:rPr lang="zh-CN" altLang="en-US" dirty="0"/>
              <a:t>按时参加实验课，实验课会有</a:t>
            </a:r>
            <a:r>
              <a:rPr lang="zh-CN" altLang="en-US" dirty="0">
                <a:solidFill>
                  <a:srgbClr val="FF0000"/>
                </a:solidFill>
              </a:rPr>
              <a:t>签到</a:t>
            </a:r>
            <a:endParaRPr lang="zh-CN" altLang="en-US" dirty="0"/>
          </a:p>
          <a:p>
            <a:pPr marL="457200" indent="-457200">
              <a:buClr>
                <a:schemeClr val="tx1"/>
              </a:buClr>
              <a:buSzPct val="99000"/>
              <a:buFont typeface="+mj-lt"/>
              <a:buAutoNum type="arabicPeriod"/>
            </a:pPr>
            <a:r>
              <a:rPr lang="zh-CN" altLang="en-US" dirty="0"/>
              <a:t>独立认真完成实验任务，不可抄袭他人的源代码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SzPct val="99000"/>
              <a:buFont typeface="+mj-lt"/>
              <a:buAutoNum type="arabicPeriod"/>
            </a:pPr>
            <a:r>
              <a:rPr lang="zh-CN" altLang="en-US" dirty="0"/>
              <a:t>请认真撰写实验报告，详细分析实验结果及问题</a:t>
            </a:r>
          </a:p>
          <a:p>
            <a:pPr marL="457200" indent="-457200">
              <a:lnSpc>
                <a:spcPct val="120000"/>
              </a:lnSpc>
              <a:buClr>
                <a:schemeClr val="tx1"/>
              </a:buClr>
              <a:buSzPct val="99000"/>
              <a:buFont typeface="+mj-lt"/>
              <a:buAutoNum type="arabicPeriod"/>
            </a:pPr>
            <a:r>
              <a:rPr lang="zh-CN" altLang="en-US" dirty="0"/>
              <a:t>实验课内容要</a:t>
            </a:r>
            <a:r>
              <a:rPr lang="zh-CN" altLang="en-US" dirty="0">
                <a:solidFill>
                  <a:srgbClr val="FF0000"/>
                </a:solidFill>
              </a:rPr>
              <a:t>验机</a:t>
            </a:r>
            <a:r>
              <a:rPr lang="zh-CN" altLang="en-US" dirty="0"/>
              <a:t>检查实验结果，并</a:t>
            </a:r>
            <a:r>
              <a:rPr lang="zh-CN" altLang="en-US" dirty="0">
                <a:solidFill>
                  <a:srgbClr val="FF0000"/>
                </a:solidFill>
              </a:rPr>
              <a:t>抽查源码</a:t>
            </a:r>
            <a:r>
              <a:rPr lang="zh-CN" altLang="en-US" dirty="0"/>
              <a:t>，推荐使用自己的笔记本，也可以在机房计算机验机或上传运行程序</a:t>
            </a:r>
          </a:p>
          <a:p>
            <a:pPr marL="457200" indent="-457200">
              <a:lnSpc>
                <a:spcPct val="110000"/>
              </a:lnSpc>
              <a:buClr>
                <a:schemeClr val="tx1"/>
              </a:buClr>
              <a:buSzPct val="99000"/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0218DB-5371-4831-96EA-A8115132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1803-9F57-4551-8EFA-6FD5B53ADF87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C6ED14-EDFF-4F8F-9471-F6D962A2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1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Calibri" panose="020F0502020204030204" pitchFamily="34" charset="0"/>
              </a:rPr>
              <a:t>实验基本要求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787" y="1299030"/>
            <a:ext cx="9340619" cy="477703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Clr>
                <a:schemeClr val="tx1"/>
              </a:buClr>
              <a:buSzPct val="99000"/>
              <a:buNone/>
            </a:pPr>
            <a:r>
              <a:rPr lang="zh-CN" altLang="en-US" dirty="0"/>
              <a:t>实验报告上传要求：</a:t>
            </a:r>
            <a:endParaRPr lang="en-US" altLang="zh-CN" dirty="0"/>
          </a:p>
          <a:p>
            <a:pPr marL="457200" indent="-457200">
              <a:lnSpc>
                <a:spcPct val="110000"/>
              </a:lnSpc>
              <a:buClr>
                <a:schemeClr val="tx1"/>
              </a:buClr>
              <a:buSzPct val="99000"/>
              <a:buFont typeface="+mj-lt"/>
              <a:buAutoNum type="arabicPeriod"/>
            </a:pPr>
            <a:r>
              <a:rPr lang="zh-CN" altLang="en-US" dirty="0"/>
              <a:t>三次实验课结束后将</a:t>
            </a:r>
            <a:r>
              <a:rPr lang="zh-CN" altLang="en-US" dirty="0">
                <a:solidFill>
                  <a:srgbClr val="FF0000"/>
                </a:solidFill>
              </a:rPr>
              <a:t>实验报告及源代码</a:t>
            </a:r>
            <a:r>
              <a:rPr lang="zh-CN" altLang="en-US" dirty="0"/>
              <a:t>打包上传至</a:t>
            </a:r>
            <a:r>
              <a:rPr lang="en-US" altLang="zh-CN" dirty="0"/>
              <a:t>FTP</a:t>
            </a:r>
            <a:r>
              <a:rPr lang="zh-CN" altLang="en-US" dirty="0"/>
              <a:t>（</a:t>
            </a:r>
            <a:r>
              <a:rPr lang="en-US" altLang="zh-CN" dirty="0">
                <a:hlinkClick r:id="rId3" invalidUrl="ftp://211.71.149.149/Liu_Wenping /homework/数字视频技术与应用2023/"/>
              </a:rPr>
              <a:t>ftp://211.71.149.149/Liu_Wenping</a:t>
            </a:r>
            <a:r>
              <a:rPr lang="zh-CN" altLang="en-US" dirty="0">
                <a:hlinkClick r:id="rId4" invalidUrl="ftp://211.71.149.149/Liu_Wenping /homework/数字视频技术与应用2023/"/>
              </a:rPr>
              <a:t> </a:t>
            </a:r>
            <a:r>
              <a:rPr lang="en-US" altLang="zh-CN" dirty="0">
                <a:hlinkClick r:id="rId5" invalidUrl="ftp://211.71.149.149/Liu_Wenping /homework/数字视频技术与应用2023/"/>
              </a:rPr>
              <a:t>/homework/</a:t>
            </a:r>
            <a:r>
              <a:rPr lang="zh-CN" altLang="en-US" dirty="0">
                <a:hlinkClick r:id="rId6" invalidUrl="ftp://211.71.149.149/Liu_Wenping /homework/数字视频技术与应用2023/"/>
              </a:rPr>
              <a:t>数字视频技术与应用</a:t>
            </a:r>
            <a:r>
              <a:rPr lang="en-US" altLang="zh-CN" dirty="0">
                <a:hlinkClick r:id="rId7" invalidUrl="ftp://211.71.149.149/Liu_Wenping /homework/数字视频技术与应用2023/"/>
              </a:rPr>
              <a:t>2023/</a:t>
            </a:r>
            <a:r>
              <a:rPr lang="zh-CN" altLang="en-US" dirty="0"/>
              <a:t>）对应的班级目录下。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10000"/>
              </a:lnSpc>
              <a:buClr>
                <a:schemeClr val="tx1"/>
              </a:buClr>
              <a:buSzPct val="99000"/>
              <a:buFont typeface="+mj-lt"/>
              <a:buAutoNum type="arabicPeriod"/>
            </a:pPr>
            <a:r>
              <a:rPr lang="zh-CN" altLang="en-US" dirty="0"/>
              <a:t>实验报告分别以“学号</a:t>
            </a:r>
            <a:r>
              <a:rPr lang="en-US" altLang="zh-CN" dirty="0"/>
              <a:t>+</a:t>
            </a:r>
            <a:r>
              <a:rPr lang="zh-CN" altLang="en-US" dirty="0"/>
              <a:t>姓名</a:t>
            </a:r>
            <a:r>
              <a:rPr lang="en-US" altLang="zh-CN" dirty="0"/>
              <a:t>+</a:t>
            </a:r>
            <a:r>
              <a:rPr lang="zh-CN" altLang="en-US" dirty="0"/>
              <a:t>实验一</a:t>
            </a:r>
            <a:r>
              <a:rPr lang="en-US" altLang="zh-CN" dirty="0"/>
              <a:t>/</a:t>
            </a:r>
            <a:r>
              <a:rPr lang="zh-CN" altLang="en-US" dirty="0"/>
              <a:t>二</a:t>
            </a:r>
            <a:r>
              <a:rPr lang="en-US" altLang="zh-CN" dirty="0"/>
              <a:t>/</a:t>
            </a:r>
            <a:r>
              <a:rPr lang="zh-CN" altLang="en-US" dirty="0"/>
              <a:t>三”命名。并添加相应实验源码</a:t>
            </a:r>
            <a:r>
              <a:rPr lang="en-US" altLang="zh-CN" dirty="0"/>
              <a:t>.h</a:t>
            </a:r>
            <a:r>
              <a:rPr lang="zh-CN" altLang="en-US" dirty="0"/>
              <a:t>头文件和</a:t>
            </a:r>
            <a:r>
              <a:rPr lang="en-US" altLang="zh-CN" dirty="0"/>
              <a:t>.</a:t>
            </a:r>
            <a:r>
              <a:rPr lang="en-US" altLang="zh-CN" dirty="0" err="1"/>
              <a:t>cpp</a:t>
            </a:r>
            <a:r>
              <a:rPr lang="zh-CN" altLang="en-US" dirty="0"/>
              <a:t>源文件，每个实验单独一个文件夹，</a:t>
            </a:r>
            <a:r>
              <a:rPr lang="zh-CN" altLang="en-US" dirty="0">
                <a:solidFill>
                  <a:srgbClr val="FF0000"/>
                </a:solidFill>
              </a:rPr>
              <a:t>不要添加视频</a:t>
            </a:r>
            <a:r>
              <a:rPr lang="zh-CN" altLang="en-US" dirty="0"/>
              <a:t>。三个实验一起打包压缩上传，压缩包名为学号</a:t>
            </a:r>
            <a:r>
              <a:rPr lang="en-US" altLang="zh-CN" dirty="0"/>
              <a:t>+</a:t>
            </a:r>
            <a:r>
              <a:rPr lang="zh-CN" altLang="en-US" dirty="0"/>
              <a:t>姓名，尽量保证最终上传文件大小在</a:t>
            </a:r>
            <a:r>
              <a:rPr lang="en-US" altLang="zh-CN" dirty="0"/>
              <a:t>30MB</a:t>
            </a:r>
            <a:r>
              <a:rPr lang="zh-CN" altLang="en-US" dirty="0"/>
              <a:t>以内。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10000"/>
              </a:lnSpc>
              <a:buClr>
                <a:schemeClr val="tx1"/>
              </a:buClr>
              <a:buSzPct val="99000"/>
              <a:buFont typeface="+mj-lt"/>
              <a:buAutoNum type="arabicPeriod"/>
            </a:pPr>
            <a:r>
              <a:rPr lang="zh-CN" altLang="en-US" dirty="0"/>
              <a:t>实验相关材料放在</a:t>
            </a:r>
            <a:r>
              <a:rPr lang="en-US" altLang="zh-CN" dirty="0"/>
              <a:t>【ftp://211.71.149.149/ </a:t>
            </a:r>
            <a:r>
              <a:rPr lang="en-US" altLang="zh-CN" dirty="0" err="1"/>
              <a:t>Liu_Wenping</a:t>
            </a:r>
            <a:r>
              <a:rPr lang="en-US" altLang="zh-CN" dirty="0"/>
              <a:t>/</a:t>
            </a:r>
            <a:r>
              <a:rPr lang="en-US" altLang="zh-CN" dirty="0" err="1"/>
              <a:t>teachingplan</a:t>
            </a:r>
            <a:r>
              <a:rPr lang="en-US" altLang="zh-CN" dirty="0"/>
              <a:t>/</a:t>
            </a:r>
            <a:r>
              <a:rPr lang="zh-CN" altLang="en-US" dirty="0"/>
              <a:t>数字视频技术及应用</a:t>
            </a:r>
            <a:r>
              <a:rPr lang="en-US" altLang="zh-CN" dirty="0"/>
              <a:t>2023/</a:t>
            </a:r>
            <a:r>
              <a:rPr lang="zh-CN" altLang="en-US" dirty="0"/>
              <a:t>实验相关</a:t>
            </a:r>
            <a:r>
              <a:rPr lang="en-US" altLang="zh-CN" dirty="0"/>
              <a:t>】</a:t>
            </a:r>
            <a:r>
              <a:rPr lang="zh-CN" altLang="en-US" dirty="0"/>
              <a:t>下。包括实验任务书，实验指导书，实验报告模板，实验视频素材等。</a:t>
            </a:r>
            <a:endParaRPr lang="en-US" altLang="zh-CN" dirty="0"/>
          </a:p>
          <a:p>
            <a:pPr marL="457200" indent="-457200">
              <a:buClr>
                <a:schemeClr val="tx1"/>
              </a:buClr>
              <a:buSzPct val="99000"/>
              <a:buFont typeface="+mj-lt"/>
              <a:buAutoNum type="arabicPeriod"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51D908-FF1F-4725-90AA-FA5938132A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2500" y="2257675"/>
            <a:ext cx="2152699" cy="9540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C8D575-22C6-433B-8E75-61A723C2D2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2500" y="4134413"/>
            <a:ext cx="2339954" cy="1979961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22D83A-9769-4B3E-82B5-4C35DE20F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C55E2-0DF9-4081-9173-8798C06B482E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BABC9A-BBDD-46C6-A280-0141497E7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3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3829" y="159657"/>
            <a:ext cx="5198291" cy="847952"/>
          </a:xfrm>
        </p:spPr>
        <p:txBody>
          <a:bodyPr>
            <a:normAutofit/>
          </a:bodyPr>
          <a:lstStyle/>
          <a:p>
            <a:r>
              <a:rPr lang="en-US" altLang="zh-CN"/>
              <a:t>0.</a:t>
            </a:r>
            <a:r>
              <a:rPr lang="zh-CN" altLang="en-US"/>
              <a:t>实验环境配置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788" y="1391630"/>
            <a:ext cx="9715298" cy="428261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Calibri" panose="020F0502020204030204" pitchFamily="34" charset="0"/>
              </a:rPr>
              <a:t>内容：搭建</a:t>
            </a:r>
            <a:r>
              <a:rPr lang="en-US" altLang="zh-CN" dirty="0" err="1">
                <a:latin typeface="Calibri" panose="020F0502020204030204" pitchFamily="34" charset="0"/>
              </a:rPr>
              <a:t>VS+OpenCV</a:t>
            </a:r>
            <a:r>
              <a:rPr lang="zh-CN" altLang="en-US" dirty="0">
                <a:latin typeface="Calibri" panose="020F0502020204030204" pitchFamily="34" charset="0"/>
              </a:rPr>
              <a:t>开发环境，显示一张图片即可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Calibri" panose="020F0502020204030204" pitchFamily="34" charset="0"/>
              </a:rPr>
              <a:t>实验课上检查完成情况，不需要提交实验报告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Calibri" panose="020F0502020204030204" pitchFamily="34" charset="0"/>
              </a:rPr>
              <a:t>【ftp://211.71.149.149/Liu_Wenping/teaching%20plan/</a:t>
            </a:r>
            <a:r>
              <a:rPr lang="zh-CN" altLang="en-US" dirty="0">
                <a:latin typeface="Calibri" panose="020F0502020204030204" pitchFamily="34" charset="0"/>
              </a:rPr>
              <a:t>数字视频技术与应用</a:t>
            </a:r>
            <a:r>
              <a:rPr lang="en-US" altLang="zh-CN" dirty="0">
                <a:latin typeface="Calibri" panose="020F0502020204030204" pitchFamily="34" charset="0"/>
              </a:rPr>
              <a:t>2023/</a:t>
            </a:r>
            <a:r>
              <a:rPr lang="zh-CN" altLang="en-US" dirty="0">
                <a:latin typeface="Calibri" panose="020F0502020204030204" pitchFamily="34" charset="0"/>
              </a:rPr>
              <a:t>实验相关</a:t>
            </a:r>
            <a:r>
              <a:rPr lang="en-US" altLang="zh-CN" dirty="0">
                <a:latin typeface="Calibri" panose="020F0502020204030204" pitchFamily="34" charset="0"/>
              </a:rPr>
              <a:t>/0</a:t>
            </a:r>
            <a:r>
              <a:rPr lang="zh-CN" altLang="en-US" dirty="0">
                <a:latin typeface="Calibri" panose="020F0502020204030204" pitchFamily="34" charset="0"/>
              </a:rPr>
              <a:t>环境配置</a:t>
            </a:r>
            <a:r>
              <a:rPr lang="en-US" altLang="zh-CN" dirty="0">
                <a:latin typeface="Calibri" panose="020F0502020204030204" pitchFamily="34" charset="0"/>
              </a:rPr>
              <a:t>】</a:t>
            </a:r>
            <a:r>
              <a:rPr lang="zh-CN" altLang="en-US" dirty="0">
                <a:latin typeface="Calibri" panose="020F0502020204030204" pitchFamily="34" charset="0"/>
              </a:rPr>
              <a:t>下载文件完成实验环境配置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Calibri" panose="020F0502020204030204" pitchFamily="34" charset="0"/>
              </a:rPr>
              <a:t>参考“</a:t>
            </a:r>
            <a:r>
              <a:rPr lang="en-US" altLang="zh-CN" dirty="0" err="1">
                <a:latin typeface="Calibri" panose="020F0502020204030204" pitchFamily="34" charset="0"/>
              </a:rPr>
              <a:t>VS+opencv</a:t>
            </a:r>
            <a:r>
              <a:rPr lang="zh-CN" altLang="en-US" dirty="0">
                <a:latin typeface="Calibri" panose="020F0502020204030204" pitchFamily="34" charset="0"/>
              </a:rPr>
              <a:t>环境配置</a:t>
            </a:r>
            <a:r>
              <a:rPr lang="en-US" altLang="zh-CN" dirty="0">
                <a:latin typeface="Calibri" panose="020F0502020204030204" pitchFamily="34" charset="0"/>
              </a:rPr>
              <a:t>.pptx</a:t>
            </a:r>
            <a:r>
              <a:rPr lang="zh-CN" altLang="en-US" dirty="0">
                <a:latin typeface="Calibri" panose="020F0502020204030204" pitchFamily="34" charset="0"/>
              </a:rPr>
              <a:t>”完成环境配置。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dirty="0">
              <a:latin typeface="Calibri" panose="020F050202020403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Calibri" panose="020F0502020204030204" pitchFamily="34" charset="0"/>
              </a:rPr>
              <a:t>上机地点：学研机房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计算中心</a:t>
            </a:r>
            <a:r>
              <a:rPr lang="en-US" altLang="zh-CN" dirty="0">
                <a:latin typeface="Calibri" panose="020F0502020204030204" pitchFamily="34" charset="0"/>
              </a:rPr>
              <a:t>0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Calibri" panose="020F0502020204030204" pitchFamily="34" charset="0"/>
              </a:rPr>
              <a:t>上机时间：第</a:t>
            </a:r>
            <a:r>
              <a:rPr lang="en-US" altLang="zh-CN" dirty="0">
                <a:latin typeface="Calibri" panose="020F0502020204030204" pitchFamily="34" charset="0"/>
              </a:rPr>
              <a:t>11</a:t>
            </a:r>
            <a:r>
              <a:rPr lang="zh-CN" altLang="en-US" dirty="0">
                <a:latin typeface="Calibri" panose="020F0502020204030204" pitchFamily="34" charset="0"/>
              </a:rPr>
              <a:t>周一下午（</a:t>
            </a:r>
            <a:r>
              <a:rPr lang="en-US" altLang="zh-CN" dirty="0">
                <a:latin typeface="Calibri" panose="020F0502020204030204" pitchFamily="34" charset="0"/>
              </a:rPr>
              <a:t>6~7</a:t>
            </a:r>
            <a:r>
              <a:rPr lang="zh-CN" altLang="en-US" dirty="0">
                <a:latin typeface="Calibri" panose="020F0502020204030204" pitchFamily="34" charset="0"/>
              </a:rPr>
              <a:t>节课）</a:t>
            </a:r>
          </a:p>
          <a:p>
            <a:pPr marL="0" indent="0">
              <a:buNone/>
            </a:pPr>
            <a:endParaRPr lang="en-US" altLang="zh-CN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57977D-4D51-4582-9382-C39039890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208" y="4276814"/>
            <a:ext cx="4008004" cy="18075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18C8D3-9AB0-4D64-BF02-E53D0224F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486" y="3275178"/>
            <a:ext cx="1981200" cy="809625"/>
          </a:xfrm>
          <a:prstGeom prst="rect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A89470-430B-4B8A-AF99-E89F292C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3B38-7A3D-4491-A61E-E7DAAF8290A2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BA23366-AD32-456E-9285-FA570C88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6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977" y="159657"/>
            <a:ext cx="5907314" cy="84795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1.</a:t>
            </a:r>
            <a:r>
              <a:rPr lang="zh-CN" altLang="en-US" dirty="0">
                <a:latin typeface="Calibri" panose="020F0502020204030204" pitchFamily="34" charset="0"/>
              </a:rPr>
              <a:t>实验一：</a:t>
            </a:r>
            <a:r>
              <a:rPr lang="zh-CN" altLang="zh-CN" dirty="0"/>
              <a:t>关键帧</a:t>
            </a:r>
            <a:r>
              <a:rPr lang="zh-CN" altLang="en-US" dirty="0"/>
              <a:t>提取与分割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8788" y="1299030"/>
            <a:ext cx="9628212" cy="38099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Calibri" panose="020F0502020204030204" pitchFamily="34" charset="0"/>
              </a:rPr>
              <a:t>内容：提取视频关键帧（镜头的第一帧为关键帧），然后分别利用分水岭算法和阈值分割算法对关键帧进行图像分割，其中，至少任选两种不同的阈值分割算法进行实验。</a:t>
            </a:r>
            <a:endParaRPr lang="en-US" altLang="zh-CN" dirty="0">
              <a:latin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alibri" panose="020F0502020204030204" pitchFamily="34" charset="0"/>
              </a:rPr>
              <a:t>【 ftp://211.71.149.149/Liu_Wenping/teaching%20plan//</a:t>
            </a:r>
            <a:r>
              <a:rPr lang="zh-CN" altLang="en-US" dirty="0">
                <a:latin typeface="Calibri" panose="020F0502020204030204" pitchFamily="34" charset="0"/>
              </a:rPr>
              <a:t>数字视频技术与应用</a:t>
            </a:r>
            <a:r>
              <a:rPr lang="en-US" altLang="zh-CN" dirty="0">
                <a:latin typeface="Calibri" panose="020F0502020204030204" pitchFamily="34" charset="0"/>
              </a:rPr>
              <a:t>2023/</a:t>
            </a:r>
            <a:r>
              <a:rPr lang="zh-CN" altLang="en-US" dirty="0">
                <a:latin typeface="Calibri" panose="020F0502020204030204" pitchFamily="34" charset="0"/>
              </a:rPr>
              <a:t>实验相关</a:t>
            </a:r>
            <a:r>
              <a:rPr lang="en-US" altLang="zh-CN" dirty="0">
                <a:latin typeface="Calibri" panose="020F0502020204030204" pitchFamily="34" charset="0"/>
              </a:rPr>
              <a:t>】</a:t>
            </a:r>
            <a:r>
              <a:rPr lang="zh-CN" altLang="en-US" dirty="0">
                <a:latin typeface="Calibri" panose="020F0502020204030204" pitchFamily="34" charset="0"/>
              </a:rPr>
              <a:t>下载实验一指导书，实验任务书及实验一视频素材</a:t>
            </a:r>
            <a:endParaRPr lang="en-US" altLang="zh-CN" dirty="0">
              <a:latin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上机地点：学研机房</a:t>
            </a:r>
            <a:r>
              <a:rPr lang="en-US" altLang="zh-CN" dirty="0">
                <a:latin typeface="Calibri" panose="020F0502020204030204" pitchFamily="34" charset="0"/>
              </a:rPr>
              <a:t>-</a:t>
            </a:r>
            <a:r>
              <a:rPr lang="zh-CN" altLang="en-US" dirty="0">
                <a:latin typeface="Calibri" panose="020F0502020204030204" pitchFamily="34" charset="0"/>
              </a:rPr>
              <a:t>计算中心</a:t>
            </a:r>
            <a:r>
              <a:rPr lang="en-US" altLang="zh-CN" dirty="0">
                <a:latin typeface="Calibri" panose="020F0502020204030204" pitchFamily="34" charset="0"/>
              </a:rPr>
              <a:t>3</a:t>
            </a:r>
            <a:endParaRPr lang="zh-CN" altLang="en-US" dirty="0">
              <a:latin typeface="Calibri" panose="020F0502020204030204" pitchFamily="34" charset="0"/>
            </a:endParaRPr>
          </a:p>
          <a:p>
            <a:r>
              <a:rPr lang="zh-CN" altLang="en-US" dirty="0">
                <a:latin typeface="Calibri" panose="020F0502020204030204" pitchFamily="34" charset="0"/>
              </a:rPr>
              <a:t>上机时间：第</a:t>
            </a:r>
            <a:r>
              <a:rPr lang="en-US" altLang="zh-CN" dirty="0">
                <a:latin typeface="Calibri" panose="020F0502020204030204" pitchFamily="34" charset="0"/>
              </a:rPr>
              <a:t>12</a:t>
            </a:r>
            <a:r>
              <a:rPr lang="zh-CN" altLang="en-US" dirty="0">
                <a:latin typeface="Calibri" panose="020F0502020204030204" pitchFamily="34" charset="0"/>
              </a:rPr>
              <a:t>周周一下午（</a:t>
            </a:r>
            <a:r>
              <a:rPr lang="en-US" altLang="zh-CN" dirty="0">
                <a:latin typeface="Calibri" panose="020F0502020204030204" pitchFamily="34" charset="0"/>
              </a:rPr>
              <a:t>6~9</a:t>
            </a:r>
            <a:r>
              <a:rPr lang="zh-CN" altLang="en-US" dirty="0">
                <a:latin typeface="Calibri" panose="020F0502020204030204" pitchFamily="34" charset="0"/>
              </a:rPr>
              <a:t>节课）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zh-CN" altLang="en-US" dirty="0">
              <a:latin typeface="Calibri" panose="020F0502020204030204" pitchFamily="34" charset="0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3B8531-E858-4D05-930D-4F8B9D92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949" y="4066041"/>
            <a:ext cx="2533650" cy="2085975"/>
          </a:xfrm>
          <a:prstGeom prst="rect">
            <a:avLst/>
          </a:prstGeom>
        </p:spPr>
      </p:pic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5A5BA8F-AD5A-4A4A-8786-1C4674351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F3CC-4DAE-4022-9848-59B47DC5A3EF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C86B87-18C5-408F-8119-F06E923C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0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977" y="159657"/>
            <a:ext cx="5907314" cy="84795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1.</a:t>
            </a:r>
            <a:r>
              <a:rPr lang="zh-CN" altLang="en-US" dirty="0">
                <a:latin typeface="Calibri" panose="020F0502020204030204" pitchFamily="34" charset="0"/>
              </a:rPr>
              <a:t>实验一：</a:t>
            </a:r>
            <a:r>
              <a:rPr lang="zh-CN" altLang="zh-CN" dirty="0"/>
              <a:t>关键帧</a:t>
            </a:r>
            <a:r>
              <a:rPr lang="zh-CN" altLang="en-US" dirty="0"/>
              <a:t>提取与</a:t>
            </a:r>
            <a:r>
              <a:rPr lang="zh-CN" altLang="zh-CN" dirty="0"/>
              <a:t>分割</a:t>
            </a:r>
            <a:endParaRPr lang="zh-CN" altLang="en-US" dirty="0"/>
          </a:p>
        </p:txBody>
      </p:sp>
      <p:pic>
        <p:nvPicPr>
          <p:cNvPr id="4" name="关键帧分水岭分割">
            <a:hlinkClick r:id="" action="ppaction://media"/>
            <a:extLst>
              <a:ext uri="{FF2B5EF4-FFF2-40B4-BE49-F238E27FC236}">
                <a16:creationId xmlns:a16="http://schemas.microsoft.com/office/drawing/2014/main" id="{EE0461E7-AB87-4454-A748-19EB59707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6601" y="1007609"/>
            <a:ext cx="10258797" cy="5850391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EFB88D-5C1A-4560-877D-49092F2C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7B367-32EE-4F79-8912-BE3F85D29949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B99A6B-4675-495F-810D-0D982535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7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977" y="159657"/>
            <a:ext cx="5907314" cy="84795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1.</a:t>
            </a:r>
            <a:r>
              <a:rPr lang="zh-CN" altLang="en-US" dirty="0">
                <a:latin typeface="Calibri" panose="020F0502020204030204" pitchFamily="34" charset="0"/>
              </a:rPr>
              <a:t>实验一：</a:t>
            </a:r>
            <a:r>
              <a:rPr lang="zh-CN" altLang="zh-CN" dirty="0"/>
              <a:t>关键帧</a:t>
            </a:r>
            <a:r>
              <a:rPr lang="zh-CN" altLang="en-US" dirty="0"/>
              <a:t>提取与</a:t>
            </a:r>
            <a:r>
              <a:rPr lang="zh-CN" altLang="zh-CN" dirty="0"/>
              <a:t>分割</a:t>
            </a:r>
            <a:endParaRPr lang="zh-CN" altLang="en-US" dirty="0"/>
          </a:p>
        </p:txBody>
      </p:sp>
      <p:pic>
        <p:nvPicPr>
          <p:cNvPr id="3" name="关键帧阈值分割">
            <a:hlinkClick r:id="" action="ppaction://media"/>
            <a:extLst>
              <a:ext uri="{FF2B5EF4-FFF2-40B4-BE49-F238E27FC236}">
                <a16:creationId xmlns:a16="http://schemas.microsoft.com/office/drawing/2014/main" id="{835B087F-2612-4F24-99A5-7992104715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9642" y="1007609"/>
            <a:ext cx="9452715" cy="5850391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8FADE-C271-4201-93EE-269FF0B85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AD4CD-58E7-422F-B76D-FE600C85D1C7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4CEFAE-5AE2-4284-B4BE-831046ED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6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0A2EE-48B3-456D-A1D6-5CE962D6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8D35F-C055-426C-8779-C8FFC71D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实验一评分标准：</a:t>
            </a:r>
            <a:endParaRPr lang="en-US" altLang="zh-CN" dirty="0"/>
          </a:p>
          <a:p>
            <a:r>
              <a:rPr lang="en-US" altLang="zh-CN" dirty="0"/>
              <a:t>1.	</a:t>
            </a:r>
            <a:r>
              <a:rPr lang="zh-CN" altLang="en-US" dirty="0"/>
              <a:t>是否准确获取视频关键帧</a:t>
            </a:r>
          </a:p>
          <a:p>
            <a:r>
              <a:rPr lang="en-US" altLang="zh-CN" dirty="0"/>
              <a:t>2.	</a:t>
            </a:r>
            <a:r>
              <a:rPr lang="zh-CN" altLang="en-US" dirty="0"/>
              <a:t>图像分割算法的实现方法，根据实现的分割算法种类数进行评分，尽量不使用</a:t>
            </a:r>
            <a:r>
              <a:rPr lang="en-US" altLang="zh-CN" dirty="0" err="1"/>
              <a:t>opencv</a:t>
            </a:r>
            <a:r>
              <a:rPr lang="zh-CN" altLang="en-US" dirty="0"/>
              <a:t>库函数自带分割方法，尽量自己实现分割方法的代码编写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D30043-C7D4-4A88-B40A-EA5EF168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790F-39E9-4CFD-A8D0-5F4CA06650EC}" type="datetime10">
              <a:rPr lang="zh-CN" altLang="en-US" smtClean="0"/>
              <a:t>22:26</a:t>
            </a:fld>
            <a:endParaRPr lang="zh-CN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5C613-AB6C-4725-BA87-2E0CD9C3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07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菱形网格演示文稿（宽屏）</Template>
  <TotalTime>0</TotalTime>
  <Words>1003</Words>
  <Application>Microsoft Office PowerPoint</Application>
  <PresentationFormat>宽屏</PresentationFormat>
  <Paragraphs>117</Paragraphs>
  <Slides>16</Slides>
  <Notes>8</Notes>
  <HiddenSlides>0</HiddenSlides>
  <MMClips>4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华文行楷</vt:lpstr>
      <vt:lpstr>华文楷体</vt:lpstr>
      <vt:lpstr>微软雅黑</vt:lpstr>
      <vt:lpstr>幼圆</vt:lpstr>
      <vt:lpstr>Arial</vt:lpstr>
      <vt:lpstr>Calibri</vt:lpstr>
      <vt:lpstr>Segoe UI Semilight</vt:lpstr>
      <vt:lpstr>Diamond Grid 16x9</vt:lpstr>
      <vt:lpstr>               实验内容及要求 </vt:lpstr>
      <vt:lpstr>实验安排</vt:lpstr>
      <vt:lpstr>实验基本要求</vt:lpstr>
      <vt:lpstr>实验基本要求</vt:lpstr>
      <vt:lpstr>0.实验环境配置</vt:lpstr>
      <vt:lpstr>1.实验一：关键帧提取与分割</vt:lpstr>
      <vt:lpstr>1.实验一：关键帧提取与分割</vt:lpstr>
      <vt:lpstr>1.实验一：关键帧提取与分割</vt:lpstr>
      <vt:lpstr>PowerPoint 演示文稿</vt:lpstr>
      <vt:lpstr>2.实验二：运动目标检测</vt:lpstr>
      <vt:lpstr>2.实验二：运动目标检测</vt:lpstr>
      <vt:lpstr>PowerPoint 演示文稿</vt:lpstr>
      <vt:lpstr>3.实验三：视频增强及播放控制</vt:lpstr>
      <vt:lpstr>2.实验三：视频增强及播放控制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2017-10-18T13:49:44Z</dcterms:created>
  <dcterms:modified xsi:type="dcterms:W3CDTF">2023-11-09T15:03:52Z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